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0" roundtripDataSignature="AMtx7mh40G24UVS6rCdbhO79Be0sgzx5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f89d2795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9f89d27958_1_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f89d2795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9f89d27958_1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:notes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f89d279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9f89d27958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ctrTitle"/>
          </p:nvPr>
        </p:nvSpPr>
        <p:spPr>
          <a:xfrm>
            <a:off x="914162" y="2438400"/>
            <a:ext cx="10360501" cy="1162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4800"/>
              <a:buFont typeface="Calibri"/>
              <a:buNone/>
              <a:defRPr sz="4800">
                <a:solidFill>
                  <a:srgbClr val="3760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" type="subTitle"/>
          </p:nvPr>
        </p:nvSpPr>
        <p:spPr>
          <a:xfrm>
            <a:off x="1828324" y="3581400"/>
            <a:ext cx="853217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4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13"/>
          <p:cNvSpPr txBox="1"/>
          <p:nvPr/>
        </p:nvSpPr>
        <p:spPr>
          <a:xfrm>
            <a:off x="303212" y="1295400"/>
            <a:ext cx="2473381" cy="29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Nhân bản</a:t>
            </a:r>
            <a:r>
              <a:rPr b="1" i="0" lang="en-US" sz="12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1" i="0" lang="en-US" sz="1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Phụng sự</a:t>
            </a:r>
            <a:r>
              <a:rPr b="1" i="0" lang="en-US" sz="1200" u="none" cap="none" strike="noStrik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1" i="0" lang="en-US" sz="12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Khai phóng</a:t>
            </a:r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 txBox="1"/>
          <p:nvPr/>
        </p:nvSpPr>
        <p:spPr>
          <a:xfrm>
            <a:off x="5636794" y="29718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with icons">
  <p:cSld name="Three column with ico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title"/>
          </p:nvPr>
        </p:nvSpPr>
        <p:spPr>
          <a:xfrm>
            <a:off x="810974" y="621974"/>
            <a:ext cx="5283440" cy="96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/>
          <p:nvPr>
            <p:ph idx="2" type="pic"/>
          </p:nvPr>
        </p:nvSpPr>
        <p:spPr>
          <a:xfrm>
            <a:off x="1295063" y="24765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4"/>
          <p:cNvSpPr/>
          <p:nvPr>
            <p:ph idx="3" type="pic"/>
          </p:nvPr>
        </p:nvSpPr>
        <p:spPr>
          <a:xfrm>
            <a:off x="4373828" y="24765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4"/>
          <p:cNvSpPr/>
          <p:nvPr>
            <p:ph idx="4" type="pic"/>
          </p:nvPr>
        </p:nvSpPr>
        <p:spPr>
          <a:xfrm>
            <a:off x="7452593" y="2476500"/>
            <a:ext cx="685621" cy="6858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1295063" y="3429001"/>
            <a:ext cx="2602822" cy="2558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5" type="body"/>
          </p:nvPr>
        </p:nvSpPr>
        <p:spPr>
          <a:xfrm>
            <a:off x="4373828" y="3429001"/>
            <a:ext cx="2602822" cy="2558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6" type="body"/>
          </p:nvPr>
        </p:nvSpPr>
        <p:spPr>
          <a:xfrm>
            <a:off x="7452593" y="3429001"/>
            <a:ext cx="2602822" cy="2558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" name="Google Shape;27;p14"/>
          <p:cNvPicPr preferRelativeResize="0"/>
          <p:nvPr/>
        </p:nvPicPr>
        <p:blipFill rotWithShape="1">
          <a:blip r:embed="rId2">
            <a:alphaModFix/>
          </a:blip>
          <a:srcRect b="0" l="0" r="60053" t="46320"/>
          <a:stretch/>
        </p:blipFill>
        <p:spPr>
          <a:xfrm>
            <a:off x="9450069" y="0"/>
            <a:ext cx="2738755" cy="3681345"/>
          </a:xfrm>
          <a:custGeom>
            <a:rect b="b" l="l" r="r" t="t"/>
            <a:pathLst>
              <a:path extrusionOk="0" h="3681345" w="2739468">
                <a:moveTo>
                  <a:pt x="0" y="0"/>
                </a:moveTo>
                <a:lnTo>
                  <a:pt x="2739468" y="0"/>
                </a:lnTo>
                <a:lnTo>
                  <a:pt x="2739468" y="3681345"/>
                </a:lnTo>
                <a:lnTo>
                  <a:pt x="0" y="368134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" name="Google Shape;28;p14"/>
          <p:cNvSpPr/>
          <p:nvPr/>
        </p:nvSpPr>
        <p:spPr>
          <a:xfrm>
            <a:off x="0" y="4094798"/>
            <a:ext cx="1057401" cy="2115352"/>
          </a:xfrm>
          <a:custGeom>
            <a:rect b="b" l="l" r="r" t="t"/>
            <a:pathLst>
              <a:path extrusionOk="0" h="2115352" w="1057676">
                <a:moveTo>
                  <a:pt x="0" y="0"/>
                </a:moveTo>
                <a:cubicBezTo>
                  <a:pt x="584138" y="0"/>
                  <a:pt x="1057676" y="473538"/>
                  <a:pt x="1057676" y="1057676"/>
                </a:cubicBezTo>
                <a:cubicBezTo>
                  <a:pt x="1057676" y="1641814"/>
                  <a:pt x="584138" y="2115352"/>
                  <a:pt x="0" y="21153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531812" y="2819400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800"/>
              <a:buFont typeface="Calibri"/>
              <a:buNone/>
              <a:defRPr sz="4800">
                <a:solidFill>
                  <a:srgbClr val="36609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15"/>
          <p:cNvSpPr txBox="1"/>
          <p:nvPr/>
        </p:nvSpPr>
        <p:spPr>
          <a:xfrm>
            <a:off x="3313111" y="915547"/>
            <a:ext cx="5562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Nhân bản</a:t>
            </a:r>
            <a:r>
              <a:rPr b="1" lang="en-US" sz="200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1" lang="en-US" sz="2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Phụng sự</a:t>
            </a:r>
            <a:r>
              <a:rPr b="1" lang="en-US" sz="200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1" lang="en-US" sz="2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Khai phóng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1141412" y="122238"/>
            <a:ext cx="10668000" cy="334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455612" y="609600"/>
            <a:ext cx="11353800" cy="5932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algn="l">
              <a:spcBef>
                <a:spcPts val="520"/>
              </a:spcBef>
              <a:spcAft>
                <a:spcPts val="0"/>
              </a:spcAft>
              <a:buClr>
                <a:srgbClr val="2F527D"/>
              </a:buClr>
              <a:buSzPts val="2600"/>
              <a:buChar char="•"/>
              <a:defRPr>
                <a:solidFill>
                  <a:srgbClr val="2F527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2209640" y="122238"/>
            <a:ext cx="9523572" cy="334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  <a:defRPr b="1" i="0" sz="3000" u="none" cap="none" strike="noStrike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5612" y="609600"/>
            <a:ext cx="11353800" cy="5932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rgbClr val="2F527D"/>
              </a:buClr>
              <a:buSzPts val="2600"/>
              <a:buFont typeface="Arial"/>
              <a:buChar char="•"/>
              <a:defRPr b="1" i="0" sz="2600" u="none" cap="none" strike="noStrike">
                <a:solidFill>
                  <a:srgbClr val="2F52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>
            <p:ph type="ctrTitle"/>
          </p:nvPr>
        </p:nvSpPr>
        <p:spPr>
          <a:xfrm>
            <a:off x="25185" y="1981200"/>
            <a:ext cx="11811000" cy="213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4800"/>
              <a:buFont typeface="Calibri"/>
              <a:buNone/>
            </a:pPr>
            <a:br>
              <a:rPr lang="en-US"/>
            </a:br>
            <a:r>
              <a:rPr lang="en-US"/>
              <a:t>DỰ BÁO GIÁ CRYPTO NGẮN HẠN DỰA TRÊN DỮ LIỆU NẾN</a:t>
            </a:r>
            <a:br>
              <a:rPr b="0" lang="en-US"/>
            </a:b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6" name="Google Shape;46;p1"/>
          <p:cNvSpPr txBox="1"/>
          <p:nvPr/>
        </p:nvSpPr>
        <p:spPr>
          <a:xfrm>
            <a:off x="3249210" y="3733800"/>
            <a:ext cx="8939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Sinh viên thực hiện:          </a:t>
            </a:r>
            <a:r>
              <a:rPr b="1" lang="en-US" sz="1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Nguyễn Bình Minh</a:t>
            </a:r>
            <a:endParaRPr sz="1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Nguyễn Minh Son</a:t>
            </a:r>
            <a:endParaRPr sz="1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Nguyễn Vĩnh Sanh</a:t>
            </a:r>
            <a:endParaRPr sz="1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Nguyễn Lê Đăng Khoa</a:t>
            </a:r>
            <a:endParaRPr sz="1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Giảng viên hướng dẫn: </a:t>
            </a:r>
            <a:r>
              <a:rPr b="1" lang="en-US" sz="1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TS. Phan Văn Thành</a:t>
            </a:r>
            <a:endParaRPr sz="1800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type="title"/>
          </p:nvPr>
        </p:nvSpPr>
        <p:spPr>
          <a:xfrm>
            <a:off x="-153988" y="388654"/>
            <a:ext cx="12098413" cy="961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lang="en-US" sz="4400"/>
              <a:t>Phân tích kết quả</a:t>
            </a:r>
            <a:endParaRPr sz="4400"/>
          </a:p>
        </p:txBody>
      </p:sp>
      <p:sp>
        <p:nvSpPr>
          <p:cNvPr id="137" name="Google Shape;137;p9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9"/>
          <p:cNvSpPr txBox="1"/>
          <p:nvPr/>
        </p:nvSpPr>
        <p:spPr>
          <a:xfrm>
            <a:off x="-633852" y="619925"/>
            <a:ext cx="60033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b="1" lang="en-US" sz="4000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rPr>
              <a:t>Phân tích các mô hình</a:t>
            </a:r>
            <a:r>
              <a:rPr b="1" lang="en-US" sz="4000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1295400" y="1803125"/>
            <a:ext cx="61611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 liệu: Giá Bitcoin 1 giờ trong 3 tháng.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ARIMA / GM(1,1):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dự báo trễ, bỏ qua biến động mạnh.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Prophet: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nhận chu kỳ nhưng sai khi tin tức đột ngột.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/ GRU: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theo sát xu hướng, nhưng vẫn trễ 1–2 bước.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Sentiment-LSTM: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dự đoán đảo chiều nhanh, lỗi thấp nhất.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aggle Dataset"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5114" y="1451454"/>
            <a:ext cx="4064292" cy="205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89d27958_1_10"/>
          <p:cNvSpPr txBox="1"/>
          <p:nvPr>
            <p:ph type="title"/>
          </p:nvPr>
        </p:nvSpPr>
        <p:spPr>
          <a:xfrm>
            <a:off x="-153988" y="388654"/>
            <a:ext cx="120984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lang="en-US" sz="4000"/>
              <a:t>Phân tích kết quả</a:t>
            </a:r>
            <a:endParaRPr sz="4000"/>
          </a:p>
        </p:txBody>
      </p:sp>
      <p:sp>
        <p:nvSpPr>
          <p:cNvPr id="147" name="Google Shape;147;g39f89d27958_1_10"/>
          <p:cNvSpPr txBox="1"/>
          <p:nvPr>
            <p:ph idx="11" type="ftr"/>
          </p:nvPr>
        </p:nvSpPr>
        <p:spPr>
          <a:xfrm>
            <a:off x="329617" y="6513117"/>
            <a:ext cx="385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9f89d27958_1_10"/>
          <p:cNvSpPr txBox="1"/>
          <p:nvPr>
            <p:ph idx="12" type="sldNum"/>
          </p:nvPr>
        </p:nvSpPr>
        <p:spPr>
          <a:xfrm>
            <a:off x="11276012" y="6542442"/>
            <a:ext cx="533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g39f89d27958_1_10"/>
          <p:cNvSpPr txBox="1"/>
          <p:nvPr/>
        </p:nvSpPr>
        <p:spPr>
          <a:xfrm>
            <a:off x="-1053556" y="1350150"/>
            <a:ext cx="57936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b="1" lang="en-US" sz="4000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rPr>
              <a:t>Kết quả dự kiến:</a:t>
            </a:r>
            <a:endParaRPr sz="2400"/>
          </a:p>
        </p:txBody>
      </p:sp>
      <p:sp>
        <p:nvSpPr>
          <p:cNvPr id="150" name="Google Shape;150;g39f89d27958_1_10"/>
          <p:cNvSpPr txBox="1"/>
          <p:nvPr/>
        </p:nvSpPr>
        <p:spPr>
          <a:xfrm>
            <a:off x="1295400" y="2274600"/>
            <a:ext cx="72345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Hệ thống gợi ý </a:t>
            </a: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 – Sell – Hold</a:t>
            </a: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theo tín hiệu mô hình.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Char char="•"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Tự động cập nhật dữ liệu qua API Binance.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Char char="•"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Hỗ trợ nhà đầu tư ra quyết định nhanh và khách quan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Char char="•"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 thể mở rộng thành </a:t>
            </a: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Trading Bot</a:t>
            </a: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hoặc </a:t>
            </a: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phân tích</a:t>
            </a: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nance API: Khám Phá Sức Mạnh Kết Nối Crypto – Bắt Đầu Ngay Hôm Nay!" id="151" name="Google Shape;151;g39f89d27958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3914" y="2274593"/>
            <a:ext cx="3228950" cy="190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type="title"/>
          </p:nvPr>
        </p:nvSpPr>
        <p:spPr>
          <a:xfrm>
            <a:off x="801091" y="381000"/>
            <a:ext cx="10741621" cy="961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Times New Roman"/>
              <a:buNone/>
            </a:pPr>
            <a:r>
              <a:rPr lang="en-US" sz="4800"/>
              <a:t>Tổng kết</a:t>
            </a:r>
            <a:endParaRPr sz="4800"/>
          </a:p>
        </p:txBody>
      </p:sp>
      <p:sp>
        <p:nvSpPr>
          <p:cNvPr id="157" name="Google Shape;157;p10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0"/>
          <p:cNvSpPr txBox="1"/>
          <p:nvPr/>
        </p:nvSpPr>
        <p:spPr>
          <a:xfrm>
            <a:off x="1576200" y="1753200"/>
            <a:ext cx="9191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05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Đề tài kết hợp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phân tích dữ liệu tài chính + mô hình thống kê + học sâu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ARIMA / GM(1,1):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Góp phần: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Hiểu rõ quy trình dự báo chuỗi thời gian.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Ứng dụng thực tế trong đầu tư.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Làm nền tảng cho nghiên cứu nâng cao: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+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+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+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Reinforcement Trading Bots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f89d27958_1_22"/>
          <p:cNvSpPr txBox="1"/>
          <p:nvPr>
            <p:ph type="title"/>
          </p:nvPr>
        </p:nvSpPr>
        <p:spPr>
          <a:xfrm>
            <a:off x="801091" y="381000"/>
            <a:ext cx="107415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Times New Roman"/>
              <a:buNone/>
            </a:pPr>
            <a:r>
              <a:rPr lang="en-US" sz="4800"/>
              <a:t>Tổng kết</a:t>
            </a:r>
            <a:endParaRPr sz="4800"/>
          </a:p>
        </p:txBody>
      </p:sp>
      <p:sp>
        <p:nvSpPr>
          <p:cNvPr id="165" name="Google Shape;165;g39f89d27958_1_22"/>
          <p:cNvSpPr txBox="1"/>
          <p:nvPr>
            <p:ph idx="11" type="ftr"/>
          </p:nvPr>
        </p:nvSpPr>
        <p:spPr>
          <a:xfrm>
            <a:off x="329617" y="6513117"/>
            <a:ext cx="385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9f89d27958_1_22"/>
          <p:cNvSpPr txBox="1"/>
          <p:nvPr>
            <p:ph idx="12" type="sldNum"/>
          </p:nvPr>
        </p:nvSpPr>
        <p:spPr>
          <a:xfrm>
            <a:off x="11276012" y="6542442"/>
            <a:ext cx="533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9f89d27958_1_22"/>
          <p:cNvSpPr txBox="1"/>
          <p:nvPr/>
        </p:nvSpPr>
        <p:spPr>
          <a:xfrm>
            <a:off x="1624567" y="1737750"/>
            <a:ext cx="8939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Hướng Phát Triển:</a:t>
            </a:r>
            <a:endParaRPr sz="3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+Bổ sung dữ liệu tin tức / mạng xã hội để tăng độ chính xác.</a:t>
            </a:r>
            <a:endParaRPr sz="3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+Tích hợp thêm chỉ báo kỹ thuật nâng cao.</a:t>
            </a:r>
            <a:endParaRPr sz="3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+Chuyển sang mô hình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Transformer / Temporal Fusion Transformer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+Xây dựng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giao diện web trực quan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hoặc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ứng dụng mobile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</a:t>
            </a:r>
            <a:endParaRPr/>
          </a:p>
        </p:txBody>
      </p:sp>
      <p:sp>
        <p:nvSpPr>
          <p:cNvPr id="175" name="Google Shape;175;p11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4">
            <a:alphaModFix amt="31000"/>
          </a:blip>
          <a:srcRect b="0" l="0" r="0" t="0"/>
          <a:stretch/>
        </p:blipFill>
        <p:spPr>
          <a:xfrm>
            <a:off x="-77788" y="1828800"/>
            <a:ext cx="12188825" cy="37073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 txBox="1"/>
          <p:nvPr>
            <p:ph type="title"/>
          </p:nvPr>
        </p:nvSpPr>
        <p:spPr>
          <a:xfrm>
            <a:off x="6704012" y="4794136"/>
            <a:ext cx="5226171" cy="557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800"/>
              <a:buFont typeface="Calibri"/>
              <a:buNone/>
            </a:pPr>
            <a:r>
              <a:rPr lang="en-US"/>
              <a:t>Enjoy the Course…!</a:t>
            </a:r>
            <a:endParaRPr/>
          </a:p>
        </p:txBody>
      </p:sp>
      <p:sp>
        <p:nvSpPr>
          <p:cNvPr id="178" name="Google Shape;178;p11"/>
          <p:cNvSpPr txBox="1"/>
          <p:nvPr/>
        </p:nvSpPr>
        <p:spPr>
          <a:xfrm>
            <a:off x="810973" y="280221"/>
            <a:ext cx="9834588" cy="3250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4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/>
          <p:nvPr>
            <p:ph type="title"/>
          </p:nvPr>
        </p:nvSpPr>
        <p:spPr>
          <a:xfrm>
            <a:off x="-6326188" y="800311"/>
            <a:ext cx="9677400" cy="1118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lang="en-US"/>
              <a:t>Mục tiêu của đề tài</a:t>
            </a:r>
            <a:endParaRPr/>
          </a:p>
        </p:txBody>
      </p:sp>
      <p:sp>
        <p:nvSpPr>
          <p:cNvPr id="52" name="Google Shape;52;p2"/>
          <p:cNvSpPr txBox="1"/>
          <p:nvPr/>
        </p:nvSpPr>
        <p:spPr>
          <a:xfrm>
            <a:off x="3059842" y="3244334"/>
            <a:ext cx="6119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 txBox="1"/>
          <p:nvPr/>
        </p:nvSpPr>
        <p:spPr>
          <a:xfrm>
            <a:off x="3732212" y="3251745"/>
            <a:ext cx="6119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2721960" y="1887836"/>
            <a:ext cx="64126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163801" y="1758450"/>
            <a:ext cx="840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-Ứng dụng mô hình dự báo chuỗi thời gian để dự báo giá ngắn hạn của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Bitcoin, Ethereum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,...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-So sánh hiệu quả giữa các mô hình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thống kê – học sâu – lai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-Xây dựng hệ thống khuyến nghị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 / Sell / Hold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-Trực quan hóa kết quả bằng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biểu đồ nến, tín hiệu mô hình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trong Python.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1370012" y="3647686"/>
            <a:ext cx="9677400" cy="1118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Times New Roman"/>
              <a:buNone/>
            </a:pPr>
            <a:r>
              <a:rPr b="1" lang="en-US" sz="3000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rPr>
              <a:t>Lý do chọn đề tài</a:t>
            </a:r>
            <a:endParaRPr b="1" sz="3000">
              <a:solidFill>
                <a:srgbClr val="376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4113201" y="4495800"/>
            <a:ext cx="7581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-Thị trường crypto biến động mạnh, giao dịch hàng tỷ USD/ngày.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-Nhà đầu tư hiện nay dựa nhiều vào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phân tích định lượng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thay vì cảm tính.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-Dữ liệu nến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OHLCV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phản ánh đầy đủ hành vi giá &amp; khối lượng.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-Cơ hội kết hợp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thống kê + AI + dữ liệu thực tế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ứng dụng thực tiễn cao.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ặp đôi Bitcoin-Etherum tiếp tục dẫn dắt thị trường tiền điện tử 'vượt đỉnh'" id="58" name="Google Shape;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1412" y="1557801"/>
            <a:ext cx="25908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ypto bùng nổ vượt 4.000 tỷ USD: Nhà đầu tư nhỏ nên liều hay rút? - Báo và  Đài Phát thanh Truyền hình Lạng Sơn" id="59" name="Google Shape;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1413" y="4262986"/>
            <a:ext cx="2986457" cy="168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-687388" y="381000"/>
            <a:ext cx="12098413" cy="961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lang="en-US"/>
              <a:t>Nguồn dữ liệu</a:t>
            </a:r>
            <a:endParaRPr/>
          </a:p>
        </p:txBody>
      </p:sp>
      <p:sp>
        <p:nvSpPr>
          <p:cNvPr id="65" name="Google Shape;65;p3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-7969464" y="745425"/>
            <a:ext cx="94905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b="1" lang="en-US" sz="3300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rPr>
              <a:t>Kaggle</a:t>
            </a:r>
            <a:r>
              <a:rPr b="1" lang="en-US" sz="3000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sp>
        <p:nvSpPr>
          <p:cNvPr id="68" name="Google Shape;68;p3"/>
          <p:cNvSpPr txBox="1"/>
          <p:nvPr/>
        </p:nvSpPr>
        <p:spPr>
          <a:xfrm>
            <a:off x="392700" y="1516250"/>
            <a:ext cx="6686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7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Cung cấp dữ liệu lịch sử OHLCV cho nhiều đồng crypto.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Dùng cho giai đoạn huấn luyện &amp; kiểm định.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Phù hợp để huấn luyện và kiểm định mô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-7011988" y="2838556"/>
            <a:ext cx="94488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b="1" lang="en-US" sz="3300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rPr>
              <a:t>Binance API:</a:t>
            </a:r>
            <a:endParaRPr sz="3300"/>
          </a:p>
        </p:txBody>
      </p:sp>
      <p:sp>
        <p:nvSpPr>
          <p:cNvPr id="70" name="Google Shape;70;p3"/>
          <p:cNvSpPr txBox="1"/>
          <p:nvPr/>
        </p:nvSpPr>
        <p:spPr>
          <a:xfrm>
            <a:off x="1118700" y="3876075"/>
            <a:ext cx="6652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7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 thập dữ liệu thời gian thực (phút/giờ).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Phục vụ thử nghiệm mô hình dự báo ngắn hạn.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Dữ liệu cập nhật liên tục → giúp mô hình phản ứng với biến động thị trường.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aggle Dataset"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042" y="1337154"/>
            <a:ext cx="4064292" cy="2050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nance API: Khám Phá Sức Mạnh Kết Nối Crypto – Bắt Đầu Ngay Hôm Nay!"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9725" y="4087799"/>
            <a:ext cx="3228950" cy="1900336"/>
          </a:xfrm>
          <a:prstGeom prst="rect">
            <a:avLst/>
          </a:prstGeom>
          <a:noFill/>
          <a:ln>
            <a:noFill/>
          </a:ln>
        </p:spPr>
      </p:pic>
      <p:sp>
        <p:nvSpPr>
          <p:cNvPr descr="Create an Interactive OHLCV Candlestick Chart with Source Code | CoinGecko  API" id="73" name="Google Shape;73;p3"/>
          <p:cNvSpPr/>
          <p:nvPr/>
        </p:nvSpPr>
        <p:spPr>
          <a:xfrm flipH="1" rot="10800000">
            <a:off x="5942012" y="1447801"/>
            <a:ext cx="1828799" cy="1828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79" name="Google Shape;79;p4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-458788" y="533400"/>
            <a:ext cx="12098413" cy="961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b="1" lang="en-US" sz="3000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rPr>
              <a:t>Cấu trúc dữ liệu nến OHLCV</a:t>
            </a:r>
            <a:endParaRPr/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012" y="4724400"/>
            <a:ext cx="914400" cy="83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/>
          <p:nvPr/>
        </p:nvSpPr>
        <p:spPr>
          <a:xfrm>
            <a:off x="3808412" y="1142999"/>
            <a:ext cx="2438401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47800"/>
            <a:ext cx="7237412" cy="4824941"/>
          </a:xfrm>
          <a:prstGeom prst="rect">
            <a:avLst/>
          </a:prstGeom>
          <a:noFill/>
          <a:ln>
            <a:noFill/>
          </a:ln>
        </p:spPr>
      </p:pic>
      <p:sp>
        <p:nvSpPr>
          <p:cNvPr descr="Create an Interactive OHLCV Candlestick Chart with Source Code | CoinGecko  API" id="84" name="Google Shape;84;p4"/>
          <p:cNvSpPr/>
          <p:nvPr/>
        </p:nvSpPr>
        <p:spPr>
          <a:xfrm>
            <a:off x="5942013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reate an Interactive OHLCV Candlestick Chart with Source Code | CoinGecko  API" id="85" name="Google Shape;85;p4"/>
          <p:cNvSpPr/>
          <p:nvPr/>
        </p:nvSpPr>
        <p:spPr>
          <a:xfrm>
            <a:off x="6094413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reate an Interactive OHLCV Candlestick Chart with Source Code | CoinGecko  API" id="86" name="Google Shape;86;p4"/>
          <p:cNvSpPr/>
          <p:nvPr/>
        </p:nvSpPr>
        <p:spPr>
          <a:xfrm>
            <a:off x="6246813" y="3581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4848" y="1814535"/>
            <a:ext cx="4514564" cy="2590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>
            <p:ph type="title"/>
          </p:nvPr>
        </p:nvSpPr>
        <p:spPr>
          <a:xfrm>
            <a:off x="915714" y="381000"/>
            <a:ext cx="10741621" cy="961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lang="en-US" sz="3200"/>
              <a:t>Công cụ và thư viện sử dụng</a:t>
            </a:r>
            <a:endParaRPr sz="3200"/>
          </a:p>
        </p:txBody>
      </p:sp>
      <p:sp>
        <p:nvSpPr>
          <p:cNvPr id="93" name="Google Shape;93;p5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94" name="Google Shape;94;p5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1115425" y="1342650"/>
            <a:ext cx="6877800" cy="4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Ngôn ngữ: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Thư viện chính: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pandas, numpy: xử lý dữ liệu dạng bảng, xử lý giá trị thiếu, thống kê.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matplotlib, plotly, seaborn: trực quan hóa biểu đồ nến, xu hướng giá, phân phối dữ liệu.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statsmodels, scikit-learn: xây dựng mô hình thống kê, đánh giá sai số.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tensorflow, keras: huấn luyện các mô hình học sâu như LSTM, GRU.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umPy and Pandas Basics for Future Data Scientists | Coursera" id="96" name="Google Shape;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3662" y="1342650"/>
            <a:ext cx="35052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>
            <p:ph type="title"/>
          </p:nvPr>
        </p:nvSpPr>
        <p:spPr>
          <a:xfrm>
            <a:off x="989012" y="315557"/>
            <a:ext cx="10741621" cy="961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lang="en-US"/>
              <a:t>Quy trình xử lý dữ liệu</a:t>
            </a:r>
            <a:endParaRPr/>
          </a:p>
        </p:txBody>
      </p:sp>
      <p:sp>
        <p:nvSpPr>
          <p:cNvPr id="102" name="Google Shape;102;p6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"/>
          <p:cNvSpPr txBox="1"/>
          <p:nvPr/>
        </p:nvSpPr>
        <p:spPr>
          <a:xfrm>
            <a:off x="989000" y="1400925"/>
            <a:ext cx="62721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•"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 thập dữ liệu: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từ Kaggle và Binance API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•"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Làm sạch dữ liệu: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loại bỏ thiếu, trùng, lỗi thời gian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•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Chuẩn hóa múi giờ (UTC)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•"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Tạo đặc trưng kỹ thuật: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EMA, RSI, MACD, Bollinger Bands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•"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Gán nhãn hướng biến động: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Tăng / Giảm / Giữ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•"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Chia dữ liệu: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 – validate – test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•"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Chuẩn hóa giá trị: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MinMaxScaler hoặc StandardScaler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ollinger Bands strategy with RSI and MACD v1.0 by juliangonzaconde —  TradingView" id="105" name="Google Shape;1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1100" y="1600200"/>
            <a:ext cx="4647050" cy="27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>
            <p:ph type="title"/>
          </p:nvPr>
        </p:nvSpPr>
        <p:spPr>
          <a:xfrm>
            <a:off x="-5173588" y="638700"/>
            <a:ext cx="107415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lang="en-US" sz="4300"/>
              <a:t>Các mô hình dự báo</a:t>
            </a:r>
            <a:endParaRPr sz="4300"/>
          </a:p>
        </p:txBody>
      </p:sp>
      <p:sp>
        <p:nvSpPr>
          <p:cNvPr id="111" name="Google Shape;111;p7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112" name="Google Shape;112;p7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7"/>
          <p:cNvSpPr txBox="1"/>
          <p:nvPr/>
        </p:nvSpPr>
        <p:spPr>
          <a:xfrm>
            <a:off x="1295400" y="1932600"/>
            <a:ext cx="10872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 </a:t>
            </a: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mô hình có thể sử dụng: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•"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ARIMA:</a:t>
            </a: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tuyến tính, cơ bản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•"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GM(1,1):</a:t>
            </a: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dự báo xu hướng khi dữ liệu ít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•"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Prophet (Meta):</a:t>
            </a: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nhận diện chu kỳ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•"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 &amp; GRU:</a:t>
            </a: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học sâu, phi tuyến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Char char="•"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Sentiment-LSTM:</a:t>
            </a:r>
            <a:r>
              <a:rPr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kết hợp kỹ thuật + cảm xúc thị trường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f89d27958_1_0"/>
          <p:cNvSpPr txBox="1"/>
          <p:nvPr>
            <p:ph idx="11" type="ftr"/>
          </p:nvPr>
        </p:nvSpPr>
        <p:spPr>
          <a:xfrm>
            <a:off x="329617" y="6513117"/>
            <a:ext cx="3859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119" name="Google Shape;119;g39f89d27958_1_0"/>
          <p:cNvSpPr txBox="1"/>
          <p:nvPr>
            <p:ph idx="12" type="sldNum"/>
          </p:nvPr>
        </p:nvSpPr>
        <p:spPr>
          <a:xfrm>
            <a:off x="11276012" y="6542442"/>
            <a:ext cx="533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g39f89d27958_1_0"/>
          <p:cNvSpPr txBox="1"/>
          <p:nvPr/>
        </p:nvSpPr>
        <p:spPr>
          <a:xfrm>
            <a:off x="578725" y="911075"/>
            <a:ext cx="77325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b="1" lang="en-US" sz="4300">
                <a:solidFill>
                  <a:srgbClr val="3760AA"/>
                </a:solidFill>
                <a:latin typeface="Calibri"/>
                <a:ea typeface="Calibri"/>
                <a:cs typeface="Calibri"/>
                <a:sym typeface="Calibri"/>
              </a:rPr>
              <a:t>So sánh ưu nhược điểm mô hình</a:t>
            </a:r>
            <a:endParaRPr b="1" sz="4300">
              <a:solidFill>
                <a:srgbClr val="376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39f89d27958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399" y="2250275"/>
            <a:ext cx="10218701" cy="35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915714" y="381000"/>
            <a:ext cx="10741621" cy="961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760AA"/>
              </a:buClr>
              <a:buSzPts val="3000"/>
              <a:buFont typeface="Calibri"/>
              <a:buNone/>
            </a:pPr>
            <a:r>
              <a:rPr lang="en-US" sz="4400"/>
              <a:t>Đánh giá mô hình</a:t>
            </a:r>
            <a:endParaRPr sz="4400"/>
          </a:p>
        </p:txBody>
      </p:sp>
      <p:sp>
        <p:nvSpPr>
          <p:cNvPr id="127" name="Google Shape;127;p8"/>
          <p:cNvSpPr txBox="1"/>
          <p:nvPr>
            <p:ph idx="11" type="ftr"/>
          </p:nvPr>
        </p:nvSpPr>
        <p:spPr>
          <a:xfrm>
            <a:off x="329617" y="6513117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 txBox="1"/>
          <p:nvPr>
            <p:ph idx="12" type="sldNum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1295400" y="1342650"/>
            <a:ext cx="5644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Tiêu chí đánh giá: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-RMSE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Root Mean Square Error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-MAE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Mean Absolute Error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-MAPE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Mean Absolute Percentage Error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sánh độ chính xác, xu hướng dự báo và khả năng phản ứng với tin tức.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Kỳ vọng: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Sentiment-LSTM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đạt lỗi thấp nhất và xu hướng đúng cao nhất.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5942013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537" y="1600207"/>
            <a:ext cx="4341783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2021-12-14T10:45:07Z</dcterms:created>
  <dc:creator>LeNga</dc:creator>
</cp:coreProperties>
</file>